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8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bg-BG"/>
              <a:t>Редакт. стил загл. образец</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Date Placeholder 2"/>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bg-BG"/>
              <a:t>Редакт. стил загл. образец</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bg-BG"/>
              <a:t>Редакт. стил загл. образец</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bg-BG"/>
              <a:t>Редакт. стил загл. образец</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bg-BG"/>
              <a:t>Редакт. стил загл. образец</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bg-BG"/>
              <a:t>Редакт. стил загл. образец</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nchor="ct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bg-BG"/>
              <a:t>Редакт. стил загл. образец</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a:t>Редакт. стил загл. образец</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bg-BG"/>
              <a:t>Редакт. стил загл. образец</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bg-BG"/>
              <a:t>Редакт. стил загл. образец</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5/28/2020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3BE87B-D7FD-4BF3-A7BC-511F52252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4" name="Group 13">
            <a:extLst>
              <a:ext uri="{FF2B5EF4-FFF2-40B4-BE49-F238E27FC236}">
                <a16:creationId xmlns:a16="http://schemas.microsoft.com/office/drawing/2014/main" id="{AE589C21-CEDE-4D90-AC85-6E43B68D13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15" name="Straight Connector 14">
              <a:extLst>
                <a:ext uri="{FF2B5EF4-FFF2-40B4-BE49-F238E27FC236}">
                  <a16:creationId xmlns:a16="http://schemas.microsoft.com/office/drawing/2014/main" id="{1F4121EC-0ADD-45C0-85F0-D49F67A3ED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2F012F-0680-4AEC-9884-BA712ED2B9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A5CEDFE-9EC8-436B-AE10-F85A847783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9C70031-55D8-483B-8452-A6B809D0AC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24F1E16-B0BE-4400-9A10-95BB1D52CC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Заглавие 1">
            <a:extLst>
              <a:ext uri="{FF2B5EF4-FFF2-40B4-BE49-F238E27FC236}">
                <a16:creationId xmlns:a16="http://schemas.microsoft.com/office/drawing/2014/main" id="{F32EFD45-5E4E-4EED-AC77-B818FAE91050}"/>
              </a:ext>
            </a:extLst>
          </p:cNvPr>
          <p:cNvSpPr>
            <a:spLocks noGrp="1"/>
          </p:cNvSpPr>
          <p:nvPr>
            <p:ph type="ctrTitle"/>
          </p:nvPr>
        </p:nvSpPr>
        <p:spPr>
          <a:xfrm>
            <a:off x="5116738" y="685798"/>
            <a:ext cx="6159273" cy="4495801"/>
          </a:xfrm>
        </p:spPr>
        <p:txBody>
          <a:bodyPr anchor="ctr">
            <a:normAutofit/>
          </a:bodyPr>
          <a:lstStyle/>
          <a:p>
            <a:pPr>
              <a:lnSpc>
                <a:spcPct val="90000"/>
              </a:lnSpc>
            </a:pPr>
            <a:r>
              <a:rPr lang="bg-BG" sz="5000" b="1">
                <a:solidFill>
                  <a:srgbClr val="FFFFFF"/>
                </a:solidFill>
              </a:rPr>
              <a:t>Права и задължения. Колко и какви са основните човешки права?</a:t>
            </a:r>
            <a:br>
              <a:rPr lang="bg-BG" sz="5000">
                <a:solidFill>
                  <a:srgbClr val="FFFFFF"/>
                </a:solidFill>
              </a:rPr>
            </a:br>
            <a:endParaRPr lang="bg-BG" sz="5000">
              <a:solidFill>
                <a:srgbClr val="FFFFFF"/>
              </a:solidFill>
            </a:endParaRPr>
          </a:p>
        </p:txBody>
      </p:sp>
      <p:sp>
        <p:nvSpPr>
          <p:cNvPr id="3" name="Подзаглавие 2">
            <a:extLst>
              <a:ext uri="{FF2B5EF4-FFF2-40B4-BE49-F238E27FC236}">
                <a16:creationId xmlns:a16="http://schemas.microsoft.com/office/drawing/2014/main" id="{F7BAE2D8-E6FB-4BF8-8363-D26662BF0E7A}"/>
              </a:ext>
            </a:extLst>
          </p:cNvPr>
          <p:cNvSpPr>
            <a:spLocks noGrp="1"/>
          </p:cNvSpPr>
          <p:nvPr>
            <p:ph type="subTitle" idx="1"/>
          </p:nvPr>
        </p:nvSpPr>
        <p:spPr>
          <a:xfrm>
            <a:off x="1698171" y="685798"/>
            <a:ext cx="2502578" cy="4495801"/>
          </a:xfrm>
        </p:spPr>
        <p:txBody>
          <a:bodyPr anchor="ctr">
            <a:normAutofit/>
          </a:bodyPr>
          <a:lstStyle/>
          <a:p>
            <a:pPr algn="r"/>
            <a:r>
              <a:rPr lang="bg-BG">
                <a:solidFill>
                  <a:srgbClr val="FFFFFF"/>
                </a:solidFill>
              </a:rPr>
              <a:t>Философия 10 клас</a:t>
            </a:r>
          </a:p>
        </p:txBody>
      </p:sp>
    </p:spTree>
    <p:extLst>
      <p:ext uri="{BB962C8B-B14F-4D97-AF65-F5344CB8AC3E}">
        <p14:creationId xmlns:p14="http://schemas.microsoft.com/office/powerpoint/2010/main" val="199603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2AB41A5F-9321-4C5C-974B-32AC842DEC24}"/>
              </a:ext>
            </a:extLst>
          </p:cNvPr>
          <p:cNvSpPr>
            <a:spLocks noGrp="1"/>
          </p:cNvSpPr>
          <p:nvPr>
            <p:ph type="title"/>
          </p:nvPr>
        </p:nvSpPr>
        <p:spPr>
          <a:xfrm>
            <a:off x="7532710" y="620722"/>
            <a:ext cx="3518748" cy="1142462"/>
          </a:xfrm>
        </p:spPr>
        <p:txBody>
          <a:bodyPr anchor="b">
            <a:normAutofit/>
          </a:bodyPr>
          <a:lstStyle/>
          <a:p>
            <a:r>
              <a:rPr lang="bg-BG" sz="2800"/>
              <a:t>Право на свобода</a:t>
            </a:r>
          </a:p>
        </p:txBody>
      </p:sp>
      <p:sp>
        <p:nvSpPr>
          <p:cNvPr id="17"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751A488A-578B-4E3B-86FD-0982DA347871}"/>
              </a:ext>
            </a:extLst>
          </p:cNvPr>
          <p:cNvPicPr>
            <a:picLocks noChangeAspect="1"/>
          </p:cNvPicPr>
          <p:nvPr/>
        </p:nvPicPr>
        <p:blipFill rotWithShape="1">
          <a:blip r:embed="rId2"/>
          <a:srcRect l="17817" r="11615"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5B1D450B-2E84-4283-87D9-211126BCDA07}"/>
              </a:ext>
            </a:extLst>
          </p:cNvPr>
          <p:cNvSpPr>
            <a:spLocks noGrp="1"/>
          </p:cNvSpPr>
          <p:nvPr>
            <p:ph idx="1"/>
          </p:nvPr>
        </p:nvSpPr>
        <p:spPr>
          <a:xfrm>
            <a:off x="7532710" y="1822448"/>
            <a:ext cx="3479419" cy="3418415"/>
          </a:xfrm>
        </p:spPr>
        <p:txBody>
          <a:bodyPr anchor="t">
            <a:normAutofit/>
          </a:bodyPr>
          <a:lstStyle/>
          <a:p>
            <a:pPr marL="0" indent="0" algn="just">
              <a:buNone/>
            </a:pPr>
            <a:r>
              <a:rPr lang="bg-BG" sz="1600" dirty="0"/>
              <a:t>Всеки има право на лична свобода и неприкосновеност. Никой не може да бъде задържан, подлаган на оглед, обиск  или на друго посегателство върху личната му неприкосновеност освен при условията и реда установени със закон.  Всеки има право на адвокатска зашита.</a:t>
            </a:r>
          </a:p>
          <a:p>
            <a:endParaRPr lang="bg-BG" sz="1400" dirty="0"/>
          </a:p>
        </p:txBody>
      </p:sp>
      <p:grpSp>
        <p:nvGrpSpPr>
          <p:cNvPr id="19" name="Group 18">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 name="Straight Connector 19">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4194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D108EC32-1184-494D-B973-76BFCF24B7AA}"/>
              </a:ext>
            </a:extLst>
          </p:cNvPr>
          <p:cNvSpPr>
            <a:spLocks noGrp="1"/>
          </p:cNvSpPr>
          <p:nvPr>
            <p:ph type="title"/>
          </p:nvPr>
        </p:nvSpPr>
        <p:spPr>
          <a:xfrm>
            <a:off x="7532710" y="620722"/>
            <a:ext cx="3518748" cy="1142462"/>
          </a:xfrm>
        </p:spPr>
        <p:txBody>
          <a:bodyPr anchor="b">
            <a:normAutofit/>
          </a:bodyPr>
          <a:lstStyle/>
          <a:p>
            <a:r>
              <a:rPr lang="bg-BG" sz="2800"/>
              <a:t>Право на равенство</a:t>
            </a:r>
          </a:p>
        </p:txBody>
      </p:sp>
      <p:sp>
        <p:nvSpPr>
          <p:cNvPr id="11"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1F5F66F0-CC5A-43D5-93C1-C0E5A8F9FE45}"/>
              </a:ext>
            </a:extLst>
          </p:cNvPr>
          <p:cNvPicPr>
            <a:picLocks noChangeAspect="1"/>
          </p:cNvPicPr>
          <p:nvPr/>
        </p:nvPicPr>
        <p:blipFill rotWithShape="1">
          <a:blip r:embed="rId2"/>
          <a:srcRect l="2426" r="8421" b="3"/>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A189075C-80D8-4175-8634-FE7B7B7A44FB}"/>
              </a:ext>
            </a:extLst>
          </p:cNvPr>
          <p:cNvSpPr>
            <a:spLocks noGrp="1"/>
          </p:cNvSpPr>
          <p:nvPr>
            <p:ph idx="1"/>
          </p:nvPr>
        </p:nvSpPr>
        <p:spPr>
          <a:xfrm>
            <a:off x="7532710" y="1822448"/>
            <a:ext cx="3479419" cy="3809725"/>
          </a:xfrm>
        </p:spPr>
        <p:txBody>
          <a:bodyPr anchor="t">
            <a:noAutofit/>
          </a:bodyPr>
          <a:lstStyle/>
          <a:p>
            <a:pPr marL="0" indent="0">
              <a:buNone/>
            </a:pPr>
            <a:r>
              <a:rPr lang="bg-BG" sz="1800" dirty="0"/>
              <a:t>Всички хора се раждат равни по достойнство и права. Всички граждани са равни пред закона. Не се допускат никакви ограничения на правата или привилегии, основани на раса, пол, народност, етнос, произход, религия, образование, убеждения......................................................</a:t>
            </a:r>
          </a:p>
        </p:txBody>
      </p:sp>
      <p:grpSp>
        <p:nvGrpSpPr>
          <p:cNvPr id="13" name="Group 12">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0925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34007375-DF3E-4EBD-B5C2-FA0AAADED28A}"/>
              </a:ext>
            </a:extLst>
          </p:cNvPr>
          <p:cNvSpPr>
            <a:spLocks noGrp="1"/>
          </p:cNvSpPr>
          <p:nvPr>
            <p:ph type="title"/>
          </p:nvPr>
        </p:nvSpPr>
        <p:spPr>
          <a:xfrm>
            <a:off x="7532710" y="620722"/>
            <a:ext cx="3518748" cy="1142462"/>
          </a:xfrm>
        </p:spPr>
        <p:txBody>
          <a:bodyPr anchor="b">
            <a:normAutofit/>
          </a:bodyPr>
          <a:lstStyle/>
          <a:p>
            <a:r>
              <a:rPr lang="bg-BG" sz="2800"/>
              <a:t>Свобода на съвестта</a:t>
            </a:r>
          </a:p>
        </p:txBody>
      </p:sp>
      <p:sp>
        <p:nvSpPr>
          <p:cNvPr id="11"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CCFDF757-552C-4261-99AB-CBAC41CA159E}"/>
              </a:ext>
            </a:extLst>
          </p:cNvPr>
          <p:cNvPicPr>
            <a:picLocks noChangeAspect="1"/>
          </p:cNvPicPr>
          <p:nvPr/>
        </p:nvPicPr>
        <p:blipFill rotWithShape="1">
          <a:blip r:embed="rId2"/>
          <a:srcRect l="6362" r="11591" b="-2"/>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B3BBA13D-6B1B-42B8-85E3-B5710C33B6FF}"/>
              </a:ext>
            </a:extLst>
          </p:cNvPr>
          <p:cNvSpPr>
            <a:spLocks noGrp="1"/>
          </p:cNvSpPr>
          <p:nvPr>
            <p:ph idx="1"/>
          </p:nvPr>
        </p:nvSpPr>
        <p:spPr>
          <a:xfrm>
            <a:off x="7532710" y="1822449"/>
            <a:ext cx="3479419" cy="3070226"/>
          </a:xfrm>
        </p:spPr>
        <p:txBody>
          <a:bodyPr anchor="t">
            <a:normAutofit/>
          </a:bodyPr>
          <a:lstStyle/>
          <a:p>
            <a:pPr marL="0" indent="0" algn="just">
              <a:buNone/>
            </a:pPr>
            <a:r>
              <a:rPr lang="bg-BG" sz="1800" dirty="0"/>
              <a:t>Вероизповеданията са свободни. Религиозните институции са отделни от държавата. Традиционната религия в България е източно-православното християнство.</a:t>
            </a:r>
          </a:p>
          <a:p>
            <a:endParaRPr lang="bg-BG" sz="1400" dirty="0"/>
          </a:p>
        </p:txBody>
      </p:sp>
      <p:grpSp>
        <p:nvGrpSpPr>
          <p:cNvPr id="13" name="Group 12">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0731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5DA448E7-B70A-4698-B3AB-99A27602FA34}"/>
              </a:ext>
            </a:extLst>
          </p:cNvPr>
          <p:cNvSpPr>
            <a:spLocks noGrp="1"/>
          </p:cNvSpPr>
          <p:nvPr>
            <p:ph type="title"/>
          </p:nvPr>
        </p:nvSpPr>
        <p:spPr>
          <a:xfrm>
            <a:off x="7532710" y="620722"/>
            <a:ext cx="3518748" cy="1142462"/>
          </a:xfrm>
        </p:spPr>
        <p:txBody>
          <a:bodyPr anchor="b">
            <a:normAutofit/>
          </a:bodyPr>
          <a:lstStyle/>
          <a:p>
            <a:r>
              <a:rPr lang="bg-BG" sz="2800"/>
              <a:t>Право на личен живот</a:t>
            </a:r>
          </a:p>
        </p:txBody>
      </p:sp>
      <p:sp>
        <p:nvSpPr>
          <p:cNvPr id="30"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Картина 4" descr="Картина, която съдържа мъж, сърфиране&#10;&#10;Описанието е генерирано автоматично">
            <a:extLst>
              <a:ext uri="{FF2B5EF4-FFF2-40B4-BE49-F238E27FC236}">
                <a16:creationId xmlns:a16="http://schemas.microsoft.com/office/drawing/2014/main" id="{213B75EF-1DA1-480E-8BE6-4BC4F7329378}"/>
              </a:ext>
            </a:extLst>
          </p:cNvPr>
          <p:cNvPicPr>
            <a:picLocks noChangeAspect="1"/>
          </p:cNvPicPr>
          <p:nvPr/>
        </p:nvPicPr>
        <p:blipFill rotWithShape="1">
          <a:blip r:embed="rId2"/>
          <a:srcRect l="12856" r="16575"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72239FB1-01FE-4389-AF69-C434DDA99C78}"/>
              </a:ext>
            </a:extLst>
          </p:cNvPr>
          <p:cNvSpPr>
            <a:spLocks noGrp="1"/>
          </p:cNvSpPr>
          <p:nvPr>
            <p:ph idx="1"/>
          </p:nvPr>
        </p:nvSpPr>
        <p:spPr>
          <a:xfrm>
            <a:off x="7532710" y="1822449"/>
            <a:ext cx="3479419" cy="3070226"/>
          </a:xfrm>
        </p:spPr>
        <p:txBody>
          <a:bodyPr anchor="t">
            <a:normAutofit/>
          </a:bodyPr>
          <a:lstStyle/>
          <a:p>
            <a:pPr marL="0" indent="0" algn="just">
              <a:buNone/>
            </a:pPr>
            <a:r>
              <a:rPr lang="bg-BG" sz="1800" dirty="0"/>
              <a:t>Личния живот на гражданите е неприкосновен.......................Никой не може да бъде следен, фотографиран, филмиран, записван без негово знание.................</a:t>
            </a:r>
          </a:p>
          <a:p>
            <a:endParaRPr lang="bg-BG" sz="1400" dirty="0"/>
          </a:p>
        </p:txBody>
      </p:sp>
      <p:grpSp>
        <p:nvGrpSpPr>
          <p:cNvPr id="32" name="Group 31">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3" name="Straight Connector 32">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4032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78C46AE6-4720-43C8-8404-6FB17B69EAA1}"/>
              </a:ext>
            </a:extLst>
          </p:cNvPr>
          <p:cNvSpPr>
            <a:spLocks noGrp="1"/>
          </p:cNvSpPr>
          <p:nvPr>
            <p:ph type="title"/>
          </p:nvPr>
        </p:nvSpPr>
        <p:spPr>
          <a:xfrm>
            <a:off x="7532710" y="620722"/>
            <a:ext cx="3518748" cy="1142462"/>
          </a:xfrm>
        </p:spPr>
        <p:txBody>
          <a:bodyPr anchor="b">
            <a:normAutofit/>
          </a:bodyPr>
          <a:lstStyle/>
          <a:p>
            <a:r>
              <a:rPr lang="bg-BG" sz="2800"/>
              <a:t>Право на собственост</a:t>
            </a:r>
          </a:p>
        </p:txBody>
      </p:sp>
      <p:sp>
        <p:nvSpPr>
          <p:cNvPr id="11"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443257C3-3D3B-460B-B47E-C4C88F2FE7A7}"/>
              </a:ext>
            </a:extLst>
          </p:cNvPr>
          <p:cNvPicPr>
            <a:picLocks noChangeAspect="1"/>
          </p:cNvPicPr>
          <p:nvPr/>
        </p:nvPicPr>
        <p:blipFill rotWithShape="1">
          <a:blip r:embed="rId2"/>
          <a:srcRect l="9992" r="6166"/>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28EBD72F-F53A-46B5-BEC9-2968C1A94BA0}"/>
              </a:ext>
            </a:extLst>
          </p:cNvPr>
          <p:cNvSpPr>
            <a:spLocks noGrp="1"/>
          </p:cNvSpPr>
          <p:nvPr>
            <p:ph idx="1"/>
          </p:nvPr>
        </p:nvSpPr>
        <p:spPr>
          <a:xfrm>
            <a:off x="7532710" y="1822449"/>
            <a:ext cx="3479419" cy="3070226"/>
          </a:xfrm>
        </p:spPr>
        <p:txBody>
          <a:bodyPr anchor="t">
            <a:normAutofit/>
          </a:bodyPr>
          <a:lstStyle/>
          <a:p>
            <a:pPr algn="just"/>
            <a:r>
              <a:rPr lang="bg-BG" sz="1800" dirty="0"/>
              <a:t>Собствеността е частна и публична. Частната собственост е неприкосновена.</a:t>
            </a:r>
          </a:p>
          <a:p>
            <a:endParaRPr lang="bg-BG" sz="1400" dirty="0"/>
          </a:p>
        </p:txBody>
      </p:sp>
      <p:grpSp>
        <p:nvGrpSpPr>
          <p:cNvPr id="13" name="Group 12">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8397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0D758B26-F287-49C6-B853-6D3615317A03}"/>
              </a:ext>
            </a:extLst>
          </p:cNvPr>
          <p:cNvSpPr>
            <a:spLocks noGrp="1"/>
          </p:cNvSpPr>
          <p:nvPr>
            <p:ph type="title"/>
          </p:nvPr>
        </p:nvSpPr>
        <p:spPr>
          <a:xfrm>
            <a:off x="7532710" y="620722"/>
            <a:ext cx="3518748" cy="1142462"/>
          </a:xfrm>
        </p:spPr>
        <p:txBody>
          <a:bodyPr anchor="b">
            <a:normAutofit/>
          </a:bodyPr>
          <a:lstStyle/>
          <a:p>
            <a:r>
              <a:rPr lang="bg-BG" sz="2800"/>
              <a:t>Право на образование</a:t>
            </a:r>
          </a:p>
        </p:txBody>
      </p:sp>
      <p:sp>
        <p:nvSpPr>
          <p:cNvPr id="25"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F5E11B4C-0843-4456-ACF9-29B99F43B7F6}"/>
              </a:ext>
            </a:extLst>
          </p:cNvPr>
          <p:cNvPicPr>
            <a:picLocks noChangeAspect="1"/>
          </p:cNvPicPr>
          <p:nvPr/>
        </p:nvPicPr>
        <p:blipFill rotWithShape="1">
          <a:blip r:embed="rId2"/>
          <a:srcRect l="16143" r="-1"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DCCB54B1-DF01-40A5-AA33-6B13B27B916B}"/>
              </a:ext>
            </a:extLst>
          </p:cNvPr>
          <p:cNvSpPr>
            <a:spLocks noGrp="1"/>
          </p:cNvSpPr>
          <p:nvPr>
            <p:ph idx="1"/>
          </p:nvPr>
        </p:nvSpPr>
        <p:spPr>
          <a:xfrm>
            <a:off x="7532710" y="1822449"/>
            <a:ext cx="3479419" cy="3070226"/>
          </a:xfrm>
        </p:spPr>
        <p:txBody>
          <a:bodyPr anchor="t">
            <a:normAutofit/>
          </a:bodyPr>
          <a:lstStyle/>
          <a:p>
            <a:pPr marL="0" indent="0" algn="just">
              <a:buNone/>
            </a:pPr>
            <a:r>
              <a:rPr lang="bg-BG" sz="1800" dirty="0"/>
              <a:t>Всеки има право на образование. Училищното обучение до 16 годишна възраст е задължително...........................................</a:t>
            </a:r>
          </a:p>
          <a:p>
            <a:endParaRPr lang="bg-BG" sz="1400" dirty="0"/>
          </a:p>
        </p:txBody>
      </p:sp>
      <p:grpSp>
        <p:nvGrpSpPr>
          <p:cNvPr id="27" name="Group 26">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8" name="Straight Connector 27">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1104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73A6E834-3C00-4ACB-B548-EF48A0F05E6B}"/>
              </a:ext>
            </a:extLst>
          </p:cNvPr>
          <p:cNvSpPr>
            <a:spLocks noGrp="1"/>
          </p:cNvSpPr>
          <p:nvPr>
            <p:ph type="title"/>
          </p:nvPr>
        </p:nvSpPr>
        <p:spPr>
          <a:xfrm>
            <a:off x="7532710" y="620722"/>
            <a:ext cx="3518748" cy="1142462"/>
          </a:xfrm>
        </p:spPr>
        <p:txBody>
          <a:bodyPr anchor="b">
            <a:normAutofit/>
          </a:bodyPr>
          <a:lstStyle/>
          <a:p>
            <a:pPr>
              <a:lnSpc>
                <a:spcPct val="90000"/>
              </a:lnSpc>
            </a:pPr>
            <a:r>
              <a:rPr lang="bg-BG" sz="2400" b="1"/>
              <a:t>Декларации за правата на човека</a:t>
            </a:r>
            <a:br>
              <a:rPr lang="bg-BG" sz="2400"/>
            </a:br>
            <a:endParaRPr lang="bg-BG" sz="2400"/>
          </a:p>
        </p:txBody>
      </p:sp>
      <p:sp>
        <p:nvSpPr>
          <p:cNvPr id="11"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4DD97955-A0E6-44FE-98B8-E8FDDE80DF09}"/>
              </a:ext>
            </a:extLst>
          </p:cNvPr>
          <p:cNvPicPr>
            <a:picLocks noChangeAspect="1"/>
          </p:cNvPicPr>
          <p:nvPr/>
        </p:nvPicPr>
        <p:blipFill rotWithShape="1">
          <a:blip r:embed="rId2"/>
          <a:srcRect l="17088" r="7303"/>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D24EE36E-16B2-41F3-9F57-102C6E8F8995}"/>
              </a:ext>
            </a:extLst>
          </p:cNvPr>
          <p:cNvSpPr>
            <a:spLocks noGrp="1"/>
          </p:cNvSpPr>
          <p:nvPr>
            <p:ph idx="1"/>
          </p:nvPr>
        </p:nvSpPr>
        <p:spPr>
          <a:xfrm>
            <a:off x="7532710" y="1822449"/>
            <a:ext cx="3479419" cy="3919716"/>
          </a:xfrm>
        </p:spPr>
        <p:txBody>
          <a:bodyPr anchor="t">
            <a:noAutofit/>
          </a:bodyPr>
          <a:lstStyle/>
          <a:p>
            <a:pPr marL="0" indent="0" algn="just">
              <a:buNone/>
            </a:pPr>
            <a:r>
              <a:rPr lang="bg-BG" sz="1800" dirty="0"/>
              <a:t>Обща декларация за правата на човека в истинския смисъл за първи път срещаме в Декларацията за правата на Вирджиния от 1776 година, няколко месеца по-късно и в Декларацията за независимостта на САЩ. И в двата документа се защитава индивидуалната естествена свобода на човека. </a:t>
            </a:r>
          </a:p>
        </p:txBody>
      </p:sp>
      <p:grpSp>
        <p:nvGrpSpPr>
          <p:cNvPr id="13" name="Group 12">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4055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34E5E5E-DB94-4CBF-8085-902395B4F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504599F3-C953-45CC-8814-20AE3E6A1612}"/>
              </a:ext>
            </a:extLst>
          </p:cNvPr>
          <p:cNvSpPr>
            <a:spLocks noGrp="1"/>
          </p:cNvSpPr>
          <p:nvPr>
            <p:ph type="title"/>
          </p:nvPr>
        </p:nvSpPr>
        <p:spPr>
          <a:xfrm>
            <a:off x="7532710" y="620722"/>
            <a:ext cx="3382941" cy="1142462"/>
          </a:xfrm>
        </p:spPr>
        <p:txBody>
          <a:bodyPr anchor="b">
            <a:normAutofit/>
          </a:bodyPr>
          <a:lstStyle/>
          <a:p>
            <a:pPr>
              <a:lnSpc>
                <a:spcPct val="90000"/>
              </a:lnSpc>
            </a:pPr>
            <a:r>
              <a:rPr lang="bg-BG" sz="2400" b="1"/>
              <a:t>Декларации за правата на човека</a:t>
            </a:r>
            <a:br>
              <a:rPr lang="bg-BG" sz="2400"/>
            </a:br>
            <a:endParaRPr lang="bg-BG" sz="2400"/>
          </a:p>
        </p:txBody>
      </p:sp>
      <p:sp>
        <p:nvSpPr>
          <p:cNvPr id="25" name="Snip Diagonal Corner Rectangle 21">
            <a:extLst>
              <a:ext uri="{FF2B5EF4-FFF2-40B4-BE49-F238E27FC236}">
                <a16:creationId xmlns:a16="http://schemas.microsoft.com/office/drawing/2014/main" id="{10DBDEAA-A78F-46AE-9FBC-55A32049A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8741"/>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0E98F493-815B-4FD6-B7D4-1E3B9AAEC007}"/>
              </a:ext>
            </a:extLst>
          </p:cNvPr>
          <p:cNvPicPr>
            <a:picLocks noChangeAspect="1"/>
          </p:cNvPicPr>
          <p:nvPr/>
        </p:nvPicPr>
        <p:blipFill rotWithShape="1">
          <a:blip r:embed="rId2"/>
          <a:srcRect l="9245" r="2108" b="-3"/>
          <a:stretch/>
        </p:blipFill>
        <p:spPr>
          <a:xfrm>
            <a:off x="2462388" y="1097060"/>
            <a:ext cx="2918721" cy="4334162"/>
          </a:xfrm>
          <a:prstGeom prst="rect">
            <a:avLst/>
          </a:prstGeom>
        </p:spPr>
      </p:pic>
      <p:sp>
        <p:nvSpPr>
          <p:cNvPr id="3" name="Контейнер за съдържание 2">
            <a:extLst>
              <a:ext uri="{FF2B5EF4-FFF2-40B4-BE49-F238E27FC236}">
                <a16:creationId xmlns:a16="http://schemas.microsoft.com/office/drawing/2014/main" id="{C24DD133-1F8D-465E-B161-D35B6047C3B4}"/>
              </a:ext>
            </a:extLst>
          </p:cNvPr>
          <p:cNvSpPr>
            <a:spLocks noGrp="1"/>
          </p:cNvSpPr>
          <p:nvPr>
            <p:ph idx="1"/>
          </p:nvPr>
        </p:nvSpPr>
        <p:spPr>
          <a:xfrm>
            <a:off x="7532710" y="1822449"/>
            <a:ext cx="3479419" cy="3465168"/>
          </a:xfrm>
        </p:spPr>
        <p:txBody>
          <a:bodyPr anchor="t">
            <a:normAutofit fontScale="92500"/>
          </a:bodyPr>
          <a:lstStyle/>
          <a:p>
            <a:pPr marL="0" indent="0" algn="just">
              <a:buNone/>
            </a:pPr>
            <a:r>
              <a:rPr lang="bg-BG" sz="1800" dirty="0"/>
              <a:t>Първият специално посветен на човешките права документ е Декларацията за правата на човека и гражданина от 1789 година след Френската революция и слага край на съсловните ограничения в стара Европа. Човекът повече не може да бъде нито роб, нито поданик, той е гражданин. Тя е гордостта на френското Просвещение</a:t>
            </a:r>
            <a:r>
              <a:rPr lang="bg-BG" sz="1200" dirty="0"/>
              <a:t>. </a:t>
            </a:r>
          </a:p>
        </p:txBody>
      </p:sp>
      <p:grpSp>
        <p:nvGrpSpPr>
          <p:cNvPr id="27" name="Group 26">
            <a:extLst>
              <a:ext uri="{FF2B5EF4-FFF2-40B4-BE49-F238E27FC236}">
                <a16:creationId xmlns:a16="http://schemas.microsoft.com/office/drawing/2014/main" id="{C2BCF48E-8F80-43E2-BA8A-7750CE782C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8" name="Straight Connector 27">
              <a:extLst>
                <a:ext uri="{FF2B5EF4-FFF2-40B4-BE49-F238E27FC236}">
                  <a16:creationId xmlns:a16="http://schemas.microsoft.com/office/drawing/2014/main" id="{EC50E2E3-B4FB-4E5E-BAA9-07BD115C02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91C5D00-7BAE-483D-9579-5BFB34ABF0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0419FEB-AFE1-42EF-A204-ECA40E61C5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C76E213-D98D-4BB4-BF96-16C74888EA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A386923-A2F0-4BE7-9FBB-FD5374C3C5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21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DBC7D41E-7B29-4751-B270-2B09D23B9D94}"/>
              </a:ext>
            </a:extLst>
          </p:cNvPr>
          <p:cNvSpPr>
            <a:spLocks noGrp="1"/>
          </p:cNvSpPr>
          <p:nvPr>
            <p:ph type="title"/>
          </p:nvPr>
        </p:nvSpPr>
        <p:spPr>
          <a:xfrm>
            <a:off x="7532710" y="620722"/>
            <a:ext cx="3518748" cy="1142462"/>
          </a:xfrm>
        </p:spPr>
        <p:txBody>
          <a:bodyPr anchor="b">
            <a:normAutofit/>
          </a:bodyPr>
          <a:lstStyle/>
          <a:p>
            <a:pPr>
              <a:lnSpc>
                <a:spcPct val="90000"/>
              </a:lnSpc>
            </a:pPr>
            <a:r>
              <a:rPr lang="bg-BG" sz="2400" b="1"/>
              <a:t>Декларации за правата на човека</a:t>
            </a:r>
            <a:br>
              <a:rPr lang="bg-BG" sz="2400"/>
            </a:br>
            <a:endParaRPr lang="bg-BG" sz="2400"/>
          </a:p>
        </p:txBody>
      </p:sp>
      <p:sp>
        <p:nvSpPr>
          <p:cNvPr id="29"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Картина 4">
            <a:extLst>
              <a:ext uri="{FF2B5EF4-FFF2-40B4-BE49-F238E27FC236}">
                <a16:creationId xmlns:a16="http://schemas.microsoft.com/office/drawing/2014/main" id="{5641D5BE-BF27-4769-B6C1-310079893F8F}"/>
              </a:ext>
            </a:extLst>
          </p:cNvPr>
          <p:cNvPicPr>
            <a:picLocks noChangeAspect="1"/>
          </p:cNvPicPr>
          <p:nvPr/>
        </p:nvPicPr>
        <p:blipFill rotWithShape="1">
          <a:blip r:embed="rId2"/>
          <a:srcRect r="9271"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45BAF0C2-8C52-4AE8-9292-3738015B9CB6}"/>
              </a:ext>
            </a:extLst>
          </p:cNvPr>
          <p:cNvSpPr>
            <a:spLocks noGrp="1"/>
          </p:cNvSpPr>
          <p:nvPr>
            <p:ph idx="1"/>
          </p:nvPr>
        </p:nvSpPr>
        <p:spPr>
          <a:xfrm>
            <a:off x="7532710" y="1822449"/>
            <a:ext cx="3479419" cy="3070226"/>
          </a:xfrm>
        </p:spPr>
        <p:txBody>
          <a:bodyPr anchor="t">
            <a:normAutofit/>
          </a:bodyPr>
          <a:lstStyle/>
          <a:p>
            <a:pPr marL="0" indent="0" algn="just">
              <a:buNone/>
            </a:pPr>
            <a:r>
              <a:rPr lang="bg-BG" sz="1800" dirty="0"/>
              <a:t>През 20 век най-значимият подобен документ е Всеобщата декларация за правата на човека след края на Втората световна война от 1948 година. Закрепват се фундаменталните права на човека.</a:t>
            </a:r>
          </a:p>
          <a:p>
            <a:endParaRPr lang="bg-BG" sz="1400" dirty="0"/>
          </a:p>
        </p:txBody>
      </p:sp>
      <p:grpSp>
        <p:nvGrpSpPr>
          <p:cNvPr id="31" name="Group 30">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2" name="Straight Connector 31">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323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1DC6B367-E111-4E4C-AFB9-9B4073CD7549}"/>
              </a:ext>
            </a:extLst>
          </p:cNvPr>
          <p:cNvSpPr>
            <a:spLocks noGrp="1"/>
          </p:cNvSpPr>
          <p:nvPr>
            <p:ph type="title"/>
          </p:nvPr>
        </p:nvSpPr>
        <p:spPr>
          <a:xfrm>
            <a:off x="1834919" y="685800"/>
            <a:ext cx="3705269" cy="5308599"/>
          </a:xfrm>
        </p:spPr>
        <p:txBody>
          <a:bodyPr>
            <a:normAutofit/>
          </a:bodyPr>
          <a:lstStyle/>
          <a:p>
            <a:r>
              <a:rPr lang="bg-BG" sz="3200">
                <a:solidFill>
                  <a:srgbClr val="FFFFFF"/>
                </a:solidFill>
              </a:rPr>
              <a:t>Благодаря за вниманието</a:t>
            </a:r>
          </a:p>
        </p:txBody>
      </p:sp>
      <p:sp>
        <p:nvSpPr>
          <p:cNvPr id="3" name="Контейнер за съдържание 2">
            <a:extLst>
              <a:ext uri="{FF2B5EF4-FFF2-40B4-BE49-F238E27FC236}">
                <a16:creationId xmlns:a16="http://schemas.microsoft.com/office/drawing/2014/main" id="{69B34031-383E-46E4-94F3-63F2297CCFDA}"/>
              </a:ext>
            </a:extLst>
          </p:cNvPr>
          <p:cNvSpPr>
            <a:spLocks noGrp="1"/>
          </p:cNvSpPr>
          <p:nvPr>
            <p:ph idx="1"/>
          </p:nvPr>
        </p:nvSpPr>
        <p:spPr>
          <a:xfrm>
            <a:off x="6516553" y="685800"/>
            <a:ext cx="4754563" cy="5410200"/>
          </a:xfrm>
        </p:spPr>
        <p:txBody>
          <a:bodyPr>
            <a:normAutofit/>
          </a:bodyPr>
          <a:lstStyle/>
          <a:p>
            <a:r>
              <a:rPr lang="bg-BG" sz="1800">
                <a:solidFill>
                  <a:srgbClr val="FFFFFF"/>
                </a:solidFill>
              </a:rPr>
              <a:t>Изготвил Оля Георгиева</a:t>
            </a:r>
          </a:p>
          <a:p>
            <a:r>
              <a:rPr lang="bg-BG" sz="1800">
                <a:solidFill>
                  <a:srgbClr val="FFFFFF"/>
                </a:solidFill>
              </a:rPr>
              <a:t>Професионална гимназия по туризъм</a:t>
            </a:r>
          </a:p>
          <a:p>
            <a:r>
              <a:rPr lang="bg-BG" sz="1800">
                <a:solidFill>
                  <a:srgbClr val="FFFFFF"/>
                </a:solidFill>
              </a:rPr>
              <a:t>Град Самоков</a:t>
            </a:r>
          </a:p>
          <a:p>
            <a:r>
              <a:rPr lang="bg-BG" sz="1800">
                <a:solidFill>
                  <a:srgbClr val="FFFFFF"/>
                </a:solidFill>
              </a:rPr>
              <a:t>Литература: учебник по философия издателство „Просвета“</a:t>
            </a:r>
          </a:p>
        </p:txBody>
      </p:sp>
    </p:spTree>
    <p:extLst>
      <p:ext uri="{BB962C8B-B14F-4D97-AF65-F5344CB8AC3E}">
        <p14:creationId xmlns:p14="http://schemas.microsoft.com/office/powerpoint/2010/main" val="240442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E32F5DD0-A964-4D91-9DAA-0DCB0E8C8266}"/>
              </a:ext>
            </a:extLst>
          </p:cNvPr>
          <p:cNvSpPr>
            <a:spLocks noGrp="1"/>
          </p:cNvSpPr>
          <p:nvPr>
            <p:ph type="title"/>
          </p:nvPr>
        </p:nvSpPr>
        <p:spPr>
          <a:xfrm>
            <a:off x="7532710" y="620722"/>
            <a:ext cx="3518748" cy="1142462"/>
          </a:xfrm>
        </p:spPr>
        <p:txBody>
          <a:bodyPr anchor="b">
            <a:normAutofit/>
          </a:bodyPr>
          <a:lstStyle/>
          <a:p>
            <a:pPr>
              <a:lnSpc>
                <a:spcPct val="90000"/>
              </a:lnSpc>
            </a:pPr>
            <a:r>
              <a:rPr lang="bg-BG" sz="2400" b="1"/>
              <a:t>Субекти на правото и субективни права</a:t>
            </a:r>
            <a:br>
              <a:rPr lang="bg-BG" sz="2400"/>
            </a:br>
            <a:endParaRPr lang="bg-BG" sz="2400"/>
          </a:p>
        </p:txBody>
      </p:sp>
      <p:sp>
        <p:nvSpPr>
          <p:cNvPr id="22"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FDCA9972-322A-47E4-A39A-10CBC31DC0B3}"/>
              </a:ext>
            </a:extLst>
          </p:cNvPr>
          <p:cNvPicPr>
            <a:picLocks noChangeAspect="1"/>
          </p:cNvPicPr>
          <p:nvPr/>
        </p:nvPicPr>
        <p:blipFill rotWithShape="1">
          <a:blip r:embed="rId2"/>
          <a:srcRect r="8484"/>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AD5E78ED-AF3E-4B4F-ACF1-66E2988CDBD0}"/>
              </a:ext>
            </a:extLst>
          </p:cNvPr>
          <p:cNvSpPr>
            <a:spLocks noGrp="1"/>
          </p:cNvSpPr>
          <p:nvPr>
            <p:ph idx="1"/>
          </p:nvPr>
        </p:nvSpPr>
        <p:spPr>
          <a:xfrm>
            <a:off x="7532710" y="1822447"/>
            <a:ext cx="3479419" cy="3919717"/>
          </a:xfrm>
        </p:spPr>
        <p:txBody>
          <a:bodyPr anchor="t">
            <a:normAutofit/>
          </a:bodyPr>
          <a:lstStyle/>
          <a:p>
            <a:pPr marL="0" indent="0" algn="just">
              <a:buNone/>
            </a:pPr>
            <a:r>
              <a:rPr lang="bg-BG" sz="1800" dirty="0"/>
              <a:t>Правата нямат нищо общо  със собствеността или предметите, които притежаваме. За разлика от вещите, правата не съществуват отделно от тези, към които се отнасят. те съществуват, защото са на някого. Затова се наричат субективни права. </a:t>
            </a:r>
          </a:p>
          <a:p>
            <a:endParaRPr lang="bg-BG" sz="1400" dirty="0"/>
          </a:p>
        </p:txBody>
      </p:sp>
      <p:grpSp>
        <p:nvGrpSpPr>
          <p:cNvPr id="24" name="Group 23">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22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443D9110-89EB-4498-9EBA-8692FA63AD52}"/>
              </a:ext>
            </a:extLst>
          </p:cNvPr>
          <p:cNvSpPr>
            <a:spLocks noGrp="1"/>
          </p:cNvSpPr>
          <p:nvPr>
            <p:ph type="title"/>
          </p:nvPr>
        </p:nvSpPr>
        <p:spPr>
          <a:xfrm>
            <a:off x="7532710" y="620722"/>
            <a:ext cx="3518748" cy="1142462"/>
          </a:xfrm>
        </p:spPr>
        <p:txBody>
          <a:bodyPr anchor="b">
            <a:normAutofit/>
          </a:bodyPr>
          <a:lstStyle/>
          <a:p>
            <a:r>
              <a:rPr lang="bg-BG" sz="2800" b="1"/>
              <a:t>Субекти на правото</a:t>
            </a:r>
            <a:endParaRPr lang="bg-BG" sz="2800"/>
          </a:p>
        </p:txBody>
      </p:sp>
      <p:sp>
        <p:nvSpPr>
          <p:cNvPr id="38"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AD58B766-15B3-49F6-B762-C500854500CB}"/>
              </a:ext>
            </a:extLst>
          </p:cNvPr>
          <p:cNvPicPr>
            <a:picLocks noChangeAspect="1"/>
          </p:cNvPicPr>
          <p:nvPr/>
        </p:nvPicPr>
        <p:blipFill rotWithShape="1">
          <a:blip r:embed="rId2"/>
          <a:srcRect l="2647" r="2" b="2"/>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DD29AAEA-B622-4AD5-BEC2-1BA1A244EC45}"/>
              </a:ext>
            </a:extLst>
          </p:cNvPr>
          <p:cNvSpPr>
            <a:spLocks noGrp="1"/>
          </p:cNvSpPr>
          <p:nvPr>
            <p:ph idx="1"/>
          </p:nvPr>
        </p:nvSpPr>
        <p:spPr>
          <a:xfrm>
            <a:off x="7532710" y="1822449"/>
            <a:ext cx="3881228" cy="3919716"/>
          </a:xfrm>
        </p:spPr>
        <p:txBody>
          <a:bodyPr anchor="t">
            <a:normAutofit lnSpcReduction="10000"/>
          </a:bodyPr>
          <a:lstStyle/>
          <a:p>
            <a:pPr marL="0" indent="0" algn="just">
              <a:buNone/>
            </a:pPr>
            <a:r>
              <a:rPr lang="bg-BG" sz="1800" dirty="0"/>
              <a:t>Субект, който ги има е техен носител, а не собственик. Субектите на правото се наричат лица. В правото разграничаваме два вида лица: физическо и юридическо. Физическото лице  това са хората, а юридическото лице е правна конструкция. Създава се едно </a:t>
            </a:r>
            <a:r>
              <a:rPr lang="bg-BG" sz="1800" dirty="0" err="1"/>
              <a:t>надиндивидуално</a:t>
            </a:r>
            <a:r>
              <a:rPr lang="bg-BG" sz="1800" dirty="0"/>
              <a:t> лице. Такива лица са училището, фирмата, организациите. Всички са носители на права. </a:t>
            </a:r>
          </a:p>
          <a:p>
            <a:endParaRPr lang="bg-BG" sz="1400" dirty="0"/>
          </a:p>
        </p:txBody>
      </p:sp>
      <p:grpSp>
        <p:nvGrpSpPr>
          <p:cNvPr id="40" name="Group 39">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 name="Straight Connector 40">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91406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C227EB6F-C573-420B-9EEB-BA45DD0D9159}"/>
              </a:ext>
            </a:extLst>
          </p:cNvPr>
          <p:cNvSpPr>
            <a:spLocks noGrp="1"/>
          </p:cNvSpPr>
          <p:nvPr>
            <p:ph type="title"/>
          </p:nvPr>
        </p:nvSpPr>
        <p:spPr>
          <a:xfrm>
            <a:off x="7532710" y="620722"/>
            <a:ext cx="3518748" cy="1142462"/>
          </a:xfrm>
        </p:spPr>
        <p:txBody>
          <a:bodyPr anchor="b">
            <a:normAutofit/>
          </a:bodyPr>
          <a:lstStyle/>
          <a:p>
            <a:r>
              <a:rPr lang="bg-BG" sz="2800" b="1" dirty="0"/>
              <a:t>Права и задължения</a:t>
            </a:r>
            <a:endParaRPr lang="bg-BG" sz="2800" dirty="0"/>
          </a:p>
        </p:txBody>
      </p:sp>
      <p:sp>
        <p:nvSpPr>
          <p:cNvPr id="22"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descr="Картина, която съдържа маса, закрито, седящ, дървена&#10;&#10;Описанието е генерирано автоматично">
            <a:extLst>
              <a:ext uri="{FF2B5EF4-FFF2-40B4-BE49-F238E27FC236}">
                <a16:creationId xmlns:a16="http://schemas.microsoft.com/office/drawing/2014/main" id="{11798535-DD40-4FA6-90FC-392286715988}"/>
              </a:ext>
            </a:extLst>
          </p:cNvPr>
          <p:cNvPicPr>
            <a:picLocks noChangeAspect="1"/>
          </p:cNvPicPr>
          <p:nvPr/>
        </p:nvPicPr>
        <p:blipFill rotWithShape="1">
          <a:blip r:embed="rId2"/>
          <a:srcRect l="17239" r="8786"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75CDBC7D-D916-4C1A-BE8F-9E6F63FADDA5}"/>
              </a:ext>
            </a:extLst>
          </p:cNvPr>
          <p:cNvSpPr>
            <a:spLocks noGrp="1"/>
          </p:cNvSpPr>
          <p:nvPr>
            <p:ph idx="1"/>
          </p:nvPr>
        </p:nvSpPr>
        <p:spPr>
          <a:xfrm>
            <a:off x="7532710" y="1822448"/>
            <a:ext cx="3479419" cy="3418415"/>
          </a:xfrm>
        </p:spPr>
        <p:txBody>
          <a:bodyPr anchor="t">
            <a:normAutofit lnSpcReduction="10000"/>
          </a:bodyPr>
          <a:lstStyle/>
          <a:p>
            <a:pPr marL="0" indent="0" algn="just">
              <a:buNone/>
            </a:pPr>
            <a:r>
              <a:rPr lang="bg-BG" sz="1800" dirty="0"/>
              <a:t>Субективното право дава възможност на лицата да действат по определен начин или да изискват от други лица да действат по определен начин. Правата винаги са свързани със съответни задължения. Например правото на живот е свързано със задължението да не се отнема живот.</a:t>
            </a:r>
          </a:p>
          <a:p>
            <a:endParaRPr lang="bg-BG" sz="1400" dirty="0"/>
          </a:p>
        </p:txBody>
      </p:sp>
      <p:grpSp>
        <p:nvGrpSpPr>
          <p:cNvPr id="24" name="Group 23">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2829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59E9F9A2-5ADD-450C-B32B-956B636EE099}"/>
              </a:ext>
            </a:extLst>
          </p:cNvPr>
          <p:cNvSpPr>
            <a:spLocks noGrp="1"/>
          </p:cNvSpPr>
          <p:nvPr>
            <p:ph type="title"/>
          </p:nvPr>
        </p:nvSpPr>
        <p:spPr>
          <a:xfrm>
            <a:off x="7532710" y="620722"/>
            <a:ext cx="3518748" cy="1142462"/>
          </a:xfrm>
        </p:spPr>
        <p:txBody>
          <a:bodyPr anchor="b">
            <a:normAutofit/>
          </a:bodyPr>
          <a:lstStyle/>
          <a:p>
            <a:r>
              <a:rPr lang="bg-BG" sz="2800"/>
              <a:t>естественото право </a:t>
            </a:r>
          </a:p>
        </p:txBody>
      </p:sp>
      <p:sp>
        <p:nvSpPr>
          <p:cNvPr id="22"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EED27E2D-6D06-4AF6-85C9-CA0A3CDFF1FE}"/>
              </a:ext>
            </a:extLst>
          </p:cNvPr>
          <p:cNvPicPr>
            <a:picLocks noChangeAspect="1"/>
          </p:cNvPicPr>
          <p:nvPr/>
        </p:nvPicPr>
        <p:blipFill rotWithShape="1">
          <a:blip r:embed="rId2"/>
          <a:srcRect l="6212" r="9165"/>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435A73B3-FDDD-4799-80FD-04FC6A63727F}"/>
              </a:ext>
            </a:extLst>
          </p:cNvPr>
          <p:cNvSpPr>
            <a:spLocks noGrp="1"/>
          </p:cNvSpPr>
          <p:nvPr>
            <p:ph idx="1"/>
          </p:nvPr>
        </p:nvSpPr>
        <p:spPr>
          <a:xfrm>
            <a:off x="7532710" y="1822449"/>
            <a:ext cx="3479419" cy="3070226"/>
          </a:xfrm>
        </p:spPr>
        <p:txBody>
          <a:bodyPr anchor="t">
            <a:normAutofit/>
          </a:bodyPr>
          <a:lstStyle/>
          <a:p>
            <a:pPr marL="0" indent="0" algn="just">
              <a:buNone/>
            </a:pPr>
            <a:r>
              <a:rPr lang="bg-BG" sz="1800" dirty="0"/>
              <a:t>Според представителите на естественото право човешките права са универсални и общовалидни, защото произтичат от човешката природа. Те не са резултат от човешки действия и решения</a:t>
            </a:r>
            <a:r>
              <a:rPr lang="bg-BG" sz="1400" dirty="0"/>
              <a:t>. </a:t>
            </a:r>
          </a:p>
        </p:txBody>
      </p:sp>
      <p:grpSp>
        <p:nvGrpSpPr>
          <p:cNvPr id="24" name="Group 23">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0684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CF388013-F5F1-4456-8BAD-100C104D5618}"/>
              </a:ext>
            </a:extLst>
          </p:cNvPr>
          <p:cNvSpPr>
            <a:spLocks noGrp="1"/>
          </p:cNvSpPr>
          <p:nvPr>
            <p:ph type="title"/>
          </p:nvPr>
        </p:nvSpPr>
        <p:spPr>
          <a:xfrm>
            <a:off x="7532710" y="620722"/>
            <a:ext cx="3518748" cy="1142462"/>
          </a:xfrm>
        </p:spPr>
        <p:txBody>
          <a:bodyPr anchor="b">
            <a:normAutofit/>
          </a:bodyPr>
          <a:lstStyle/>
          <a:p>
            <a:r>
              <a:rPr lang="bg-BG" sz="2800" dirty="0"/>
              <a:t>Правен позитивизъм</a:t>
            </a:r>
          </a:p>
        </p:txBody>
      </p:sp>
      <p:sp>
        <p:nvSpPr>
          <p:cNvPr id="22"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9E78998B-F7C1-4723-9AAC-F61AD47202F7}"/>
              </a:ext>
            </a:extLst>
          </p:cNvPr>
          <p:cNvPicPr>
            <a:picLocks noChangeAspect="1"/>
          </p:cNvPicPr>
          <p:nvPr/>
        </p:nvPicPr>
        <p:blipFill rotWithShape="1">
          <a:blip r:embed="rId2"/>
          <a:srcRect l="23733" r="4136"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07C45DCD-7A08-4E27-B1F4-1ECC4236576B}"/>
              </a:ext>
            </a:extLst>
          </p:cNvPr>
          <p:cNvSpPr>
            <a:spLocks noGrp="1"/>
          </p:cNvSpPr>
          <p:nvPr>
            <p:ph idx="1"/>
          </p:nvPr>
        </p:nvSpPr>
        <p:spPr>
          <a:xfrm>
            <a:off x="7532710" y="1822449"/>
            <a:ext cx="3479419" cy="3597690"/>
          </a:xfrm>
        </p:spPr>
        <p:txBody>
          <a:bodyPr anchor="t">
            <a:normAutofit lnSpcReduction="10000"/>
          </a:bodyPr>
          <a:lstStyle/>
          <a:p>
            <a:pPr marL="0" indent="0" algn="just">
              <a:buNone/>
            </a:pPr>
            <a:r>
              <a:rPr lang="bg-BG" sz="1800" dirty="0"/>
              <a:t>Според правния позитивизъм човешките права не са природна даденост, а утвърдени норми, които са приети от хората и установени от тях в конкретни закони. Силен аргумент в полза позитивизма е, че естествените права възникват в определен момент от културната история на Европа. </a:t>
            </a:r>
          </a:p>
          <a:p>
            <a:endParaRPr lang="bg-BG" sz="1400" dirty="0"/>
          </a:p>
        </p:txBody>
      </p:sp>
      <p:grpSp>
        <p:nvGrpSpPr>
          <p:cNvPr id="24" name="Group 23">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5471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4C5BC2F6-EF66-4905-B40E-B12C1A32B9A0}"/>
              </a:ext>
            </a:extLst>
          </p:cNvPr>
          <p:cNvSpPr>
            <a:spLocks noGrp="1"/>
          </p:cNvSpPr>
          <p:nvPr>
            <p:ph type="title"/>
          </p:nvPr>
        </p:nvSpPr>
        <p:spPr>
          <a:xfrm>
            <a:off x="7532710" y="620722"/>
            <a:ext cx="3518748" cy="1142462"/>
          </a:xfrm>
        </p:spPr>
        <p:txBody>
          <a:bodyPr anchor="b">
            <a:normAutofit/>
          </a:bodyPr>
          <a:lstStyle/>
          <a:p>
            <a:r>
              <a:rPr lang="bg-BG" sz="2800"/>
              <a:t>Основни човешки права</a:t>
            </a:r>
          </a:p>
        </p:txBody>
      </p:sp>
      <p:sp>
        <p:nvSpPr>
          <p:cNvPr id="22"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096EA840-9ED2-47D2-8487-55E5F4115677}"/>
              </a:ext>
            </a:extLst>
          </p:cNvPr>
          <p:cNvPicPr>
            <a:picLocks noChangeAspect="1"/>
          </p:cNvPicPr>
          <p:nvPr/>
        </p:nvPicPr>
        <p:blipFill rotWithShape="1">
          <a:blip r:embed="rId2"/>
          <a:srcRect r="16446"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C74A34A6-E52A-4F75-96B7-66065DAA32DD}"/>
              </a:ext>
            </a:extLst>
          </p:cNvPr>
          <p:cNvSpPr>
            <a:spLocks noGrp="1"/>
          </p:cNvSpPr>
          <p:nvPr>
            <p:ph idx="1"/>
          </p:nvPr>
        </p:nvSpPr>
        <p:spPr>
          <a:xfrm>
            <a:off x="7532710" y="1822449"/>
            <a:ext cx="3479419" cy="3571186"/>
          </a:xfrm>
        </p:spPr>
        <p:txBody>
          <a:bodyPr anchor="t">
            <a:normAutofit lnSpcReduction="10000"/>
          </a:bodyPr>
          <a:lstStyle/>
          <a:p>
            <a:pPr marL="0" indent="0" algn="just">
              <a:buNone/>
            </a:pPr>
            <a:r>
              <a:rPr lang="bg-BG" sz="1800" dirty="0"/>
              <a:t>Основните права са универсални, те принадлежат на всички и не подлежат на отмяна. Основана цел на държавата и правото е гарантирането на тези права. Основните и естествени човешки права са правото на живот, свобода, собственост и съпротива срещу насилието.</a:t>
            </a:r>
          </a:p>
          <a:p>
            <a:endParaRPr lang="bg-BG" sz="1400" dirty="0"/>
          </a:p>
        </p:txBody>
      </p:sp>
      <p:grpSp>
        <p:nvGrpSpPr>
          <p:cNvPr id="24" name="Group 23">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3116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7A1D4347-F299-4FD4-AEAF-7622E98EE3ED}"/>
              </a:ext>
            </a:extLst>
          </p:cNvPr>
          <p:cNvSpPr>
            <a:spLocks noGrp="1"/>
          </p:cNvSpPr>
          <p:nvPr>
            <p:ph type="title"/>
          </p:nvPr>
        </p:nvSpPr>
        <p:spPr>
          <a:xfrm>
            <a:off x="7532710" y="620722"/>
            <a:ext cx="3518748" cy="1142462"/>
          </a:xfrm>
        </p:spPr>
        <p:txBody>
          <a:bodyPr anchor="b">
            <a:normAutofit/>
          </a:bodyPr>
          <a:lstStyle/>
          <a:p>
            <a:r>
              <a:rPr lang="bg-BG" sz="2800"/>
              <a:t>Основни човешки права</a:t>
            </a:r>
          </a:p>
        </p:txBody>
      </p:sp>
      <p:sp>
        <p:nvSpPr>
          <p:cNvPr id="22"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D38D37C3-50AE-4A43-B440-80D2B1D73AF2}"/>
              </a:ext>
            </a:extLst>
          </p:cNvPr>
          <p:cNvPicPr>
            <a:picLocks noChangeAspect="1"/>
          </p:cNvPicPr>
          <p:nvPr/>
        </p:nvPicPr>
        <p:blipFill rotWithShape="1">
          <a:blip r:embed="rId2"/>
          <a:srcRect l="8643" r="13808"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259319AD-19DB-4126-8470-872494B959C2}"/>
              </a:ext>
            </a:extLst>
          </p:cNvPr>
          <p:cNvSpPr>
            <a:spLocks noGrp="1"/>
          </p:cNvSpPr>
          <p:nvPr>
            <p:ph idx="1"/>
          </p:nvPr>
        </p:nvSpPr>
        <p:spPr>
          <a:xfrm>
            <a:off x="7532710" y="1822449"/>
            <a:ext cx="3479419" cy="3597690"/>
          </a:xfrm>
        </p:spPr>
        <p:txBody>
          <a:bodyPr anchor="t">
            <a:normAutofit lnSpcReduction="10000"/>
          </a:bodyPr>
          <a:lstStyle/>
          <a:p>
            <a:pPr algn="just"/>
            <a:r>
              <a:rPr lang="bg-BG" sz="1800" dirty="0"/>
              <a:t>Основните права са универсални, те принадлежат на всички и не подлежат на отмяна. Основана цел на държавата и правото е гарантирането на тези права. Основните и естествени човешки права са правото на живот, свобода, собственост и съпротива срещу насилието.</a:t>
            </a:r>
          </a:p>
          <a:p>
            <a:endParaRPr lang="bg-BG" sz="1400" dirty="0"/>
          </a:p>
        </p:txBody>
      </p:sp>
      <p:grpSp>
        <p:nvGrpSpPr>
          <p:cNvPr id="24" name="Group 23">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8397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1F9602E-0F41-4EB5-9F55-26591CBE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8370F192-E44B-45A4-8A2D-AC491E7A265D}"/>
              </a:ext>
            </a:extLst>
          </p:cNvPr>
          <p:cNvSpPr>
            <a:spLocks noGrp="1"/>
          </p:cNvSpPr>
          <p:nvPr>
            <p:ph type="title"/>
          </p:nvPr>
        </p:nvSpPr>
        <p:spPr>
          <a:xfrm>
            <a:off x="7532710" y="620722"/>
            <a:ext cx="3518748" cy="1142462"/>
          </a:xfrm>
        </p:spPr>
        <p:txBody>
          <a:bodyPr anchor="b">
            <a:normAutofit/>
          </a:bodyPr>
          <a:lstStyle/>
          <a:p>
            <a:r>
              <a:rPr lang="bg-BG" sz="2800"/>
              <a:t>Право на живот</a:t>
            </a:r>
          </a:p>
        </p:txBody>
      </p:sp>
      <p:sp>
        <p:nvSpPr>
          <p:cNvPr id="22" name="Snip Diagonal Corner Rectangle 24">
            <a:extLst>
              <a:ext uri="{FF2B5EF4-FFF2-40B4-BE49-F238E27FC236}">
                <a16:creationId xmlns:a16="http://schemas.microsoft.com/office/drawing/2014/main" id="{F912F8CE-C418-49F0-84E6-43D454465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17CE59C7-E706-4E33-97B9-679131DE7478}"/>
              </a:ext>
            </a:extLst>
          </p:cNvPr>
          <p:cNvPicPr>
            <a:picLocks noChangeAspect="1"/>
          </p:cNvPicPr>
          <p:nvPr/>
        </p:nvPicPr>
        <p:blipFill rotWithShape="1">
          <a:blip r:embed="rId2"/>
          <a:srcRect l="24472" r="4959"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Контейнер за съдържание 2">
            <a:extLst>
              <a:ext uri="{FF2B5EF4-FFF2-40B4-BE49-F238E27FC236}">
                <a16:creationId xmlns:a16="http://schemas.microsoft.com/office/drawing/2014/main" id="{B6B75255-80F5-4C80-A9FF-95A18886390A}"/>
              </a:ext>
            </a:extLst>
          </p:cNvPr>
          <p:cNvSpPr>
            <a:spLocks noGrp="1"/>
          </p:cNvSpPr>
          <p:nvPr>
            <p:ph idx="1"/>
          </p:nvPr>
        </p:nvSpPr>
        <p:spPr>
          <a:xfrm>
            <a:off x="7532710" y="1822449"/>
            <a:ext cx="3479419" cy="3919716"/>
          </a:xfrm>
        </p:spPr>
        <p:txBody>
          <a:bodyPr anchor="t">
            <a:normAutofit/>
          </a:bodyPr>
          <a:lstStyle/>
          <a:p>
            <a:pPr marL="0" indent="0" algn="just">
              <a:buNone/>
            </a:pPr>
            <a:r>
              <a:rPr lang="bg-BG" sz="1600" dirty="0"/>
              <a:t>Всеки има право на живот. Посегателството върху човешкия живот се наказва, като най-тежко престъпление. Никой не може да бъде подлаган на мъчение, на жестоко, безчовечно или унижаващо отношение............................Никой не може да бъде подлаган на медицински или други опити без неговото доброволно писмено съгласие.</a:t>
            </a:r>
          </a:p>
          <a:p>
            <a:endParaRPr lang="bg-BG" sz="1400" dirty="0"/>
          </a:p>
        </p:txBody>
      </p:sp>
      <p:grpSp>
        <p:nvGrpSpPr>
          <p:cNvPr id="24" name="Group 23">
            <a:extLst>
              <a:ext uri="{FF2B5EF4-FFF2-40B4-BE49-F238E27FC236}">
                <a16:creationId xmlns:a16="http://schemas.microsoft.com/office/drawing/2014/main" id="{036C92E5-6825-45D3-A815-D268C8543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ACB98ABD-10B5-4CC0-A3BC-E38352E0C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FBEA0B-C5B5-4913-B9D5-97D55F0D9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D8588B-7601-424B-BF1B-D5445DDB50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C02A2B0-3D6E-4A72-999F-18590B4F7C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7FBF81D-38B8-46E1-B12C-7CA04638F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26828150"/>
      </p:ext>
    </p:extLst>
  </p:cSld>
  <p:clrMapOvr>
    <a:masterClrMapping/>
  </p:clrMapOvr>
</p:sld>
</file>

<file path=ppt/theme/theme1.xml><?xml version="1.0" encoding="utf-8"?>
<a:theme xmlns:a="http://schemas.openxmlformats.org/drawingml/2006/main" name="Сектори">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otalTime>1</TotalTime>
  <Words>757</Words>
  <Application>Microsoft Office PowerPoint</Application>
  <PresentationFormat>Широк екран</PresentationFormat>
  <Paragraphs>41</Paragraphs>
  <Slides>19</Slides>
  <Notes>0</Notes>
  <HiddenSlides>0</HiddenSlides>
  <MMClips>0</MMClips>
  <ScaleCrop>false</ScaleCrop>
  <HeadingPairs>
    <vt:vector size="6" baseType="variant">
      <vt:variant>
        <vt:lpstr>Използвани шрифтове</vt:lpstr>
      </vt:variant>
      <vt:variant>
        <vt:i4>2</vt:i4>
      </vt:variant>
      <vt:variant>
        <vt:lpstr>Тема</vt:lpstr>
      </vt:variant>
      <vt:variant>
        <vt:i4>1</vt:i4>
      </vt:variant>
      <vt:variant>
        <vt:lpstr>Заглавия на слайдовете</vt:lpstr>
      </vt:variant>
      <vt:variant>
        <vt:i4>19</vt:i4>
      </vt:variant>
    </vt:vector>
  </HeadingPairs>
  <TitlesOfParts>
    <vt:vector size="22" baseType="lpstr">
      <vt:lpstr>Century Gothic</vt:lpstr>
      <vt:lpstr>Wingdings 3</vt:lpstr>
      <vt:lpstr>Сектори</vt:lpstr>
      <vt:lpstr>Права и задължения. Колко и какви са основните човешки права? </vt:lpstr>
      <vt:lpstr>Субекти на правото и субективни права </vt:lpstr>
      <vt:lpstr>Субекти на правото</vt:lpstr>
      <vt:lpstr>Права и задължения</vt:lpstr>
      <vt:lpstr>естественото право </vt:lpstr>
      <vt:lpstr>Правен позитивизъм</vt:lpstr>
      <vt:lpstr>Основни човешки права</vt:lpstr>
      <vt:lpstr>Основни човешки права</vt:lpstr>
      <vt:lpstr>Право на живот</vt:lpstr>
      <vt:lpstr>Право на свобода</vt:lpstr>
      <vt:lpstr>Право на равенство</vt:lpstr>
      <vt:lpstr>Свобода на съвестта</vt:lpstr>
      <vt:lpstr>Право на личен живот</vt:lpstr>
      <vt:lpstr>Право на собственост</vt:lpstr>
      <vt:lpstr>Право на образование</vt:lpstr>
      <vt:lpstr>Декларации за правата на човека </vt:lpstr>
      <vt:lpstr>Декларации за правата на човека </vt:lpstr>
      <vt:lpstr>Декларации за правата на човека </vt:lpstr>
      <vt:lpstr>Благодаря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Права и задължения. Колко и какви са основните човешки права? </dc:title>
  <dc:creator>Sentinel</dc:creator>
  <cp:lastModifiedBy>Sentinel</cp:lastModifiedBy>
  <cp:revision>1</cp:revision>
  <dcterms:created xsi:type="dcterms:W3CDTF">2020-05-28T14:06:49Z</dcterms:created>
  <dcterms:modified xsi:type="dcterms:W3CDTF">2020-05-28T14:08:33Z</dcterms:modified>
</cp:coreProperties>
</file>