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2A9EB-84A5-45BE-84F5-51F0F26FEF80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A700A6-4AEE-40DC-B628-982F4ADB5405}">
      <dgm:prSet/>
      <dgm:spPr/>
      <dgm:t>
        <a:bodyPr/>
        <a:lstStyle/>
        <a:p>
          <a:r>
            <a:rPr lang="bg-BG"/>
            <a:t>Защо е трудно да се управлява една държава?</a:t>
          </a:r>
          <a:endParaRPr lang="en-US"/>
        </a:p>
      </dgm:t>
    </dgm:pt>
    <dgm:pt modelId="{07EECD47-611F-4397-8DF8-EC300A068901}" type="parTrans" cxnId="{134763B2-32C3-4425-B0C2-CF8510E315FE}">
      <dgm:prSet/>
      <dgm:spPr/>
      <dgm:t>
        <a:bodyPr/>
        <a:lstStyle/>
        <a:p>
          <a:endParaRPr lang="en-US"/>
        </a:p>
      </dgm:t>
    </dgm:pt>
    <dgm:pt modelId="{C66800C5-52EB-4EFC-B745-FEB8DAB9C39B}" type="sibTrans" cxnId="{134763B2-32C3-4425-B0C2-CF8510E315FE}">
      <dgm:prSet/>
      <dgm:spPr/>
      <dgm:t>
        <a:bodyPr/>
        <a:lstStyle/>
        <a:p>
          <a:endParaRPr lang="en-US"/>
        </a:p>
      </dgm:t>
    </dgm:pt>
    <dgm:pt modelId="{9BEA4E79-FA01-4C30-9ED6-D581F1CFB73F}">
      <dgm:prSet/>
      <dgm:spPr/>
      <dgm:t>
        <a:bodyPr/>
        <a:lstStyle/>
        <a:p>
          <a:r>
            <a:rPr lang="bg-BG"/>
            <a:t>Трудностите идват от ограничените ресурси от една страна и от разнородните ценности и интересите от друга страна. Поради ограничението на ресурсите не могат да бъдат напълно задоволени различните интереси на всички граждани. Трудно е животът в държавата да бъде съобразен с различните ценности. Налага се да се търси баланс чрез политическо действие.</a:t>
          </a:r>
          <a:endParaRPr lang="en-US"/>
        </a:p>
      </dgm:t>
    </dgm:pt>
    <dgm:pt modelId="{E12BB740-BEE3-4FB8-8C6B-D22BA2F74DC6}" type="parTrans" cxnId="{EB19B500-6565-4E24-A573-B19083DFB306}">
      <dgm:prSet/>
      <dgm:spPr/>
      <dgm:t>
        <a:bodyPr/>
        <a:lstStyle/>
        <a:p>
          <a:endParaRPr lang="en-US"/>
        </a:p>
      </dgm:t>
    </dgm:pt>
    <dgm:pt modelId="{CE930B28-DC2E-423A-952C-E20AE349C594}" type="sibTrans" cxnId="{EB19B500-6565-4E24-A573-B19083DFB306}">
      <dgm:prSet/>
      <dgm:spPr/>
      <dgm:t>
        <a:bodyPr/>
        <a:lstStyle/>
        <a:p>
          <a:endParaRPr lang="en-US"/>
        </a:p>
      </dgm:t>
    </dgm:pt>
    <dgm:pt modelId="{A4E3A4F7-4532-41A3-BFAD-C8DF3F8BAF0B}" type="pres">
      <dgm:prSet presAssocID="{0B32A9EB-84A5-45BE-84F5-51F0F26FEF80}" presName="Name0" presStyleCnt="0">
        <dgm:presLayoutVars>
          <dgm:dir/>
          <dgm:animLvl val="lvl"/>
          <dgm:resizeHandles val="exact"/>
        </dgm:presLayoutVars>
      </dgm:prSet>
      <dgm:spPr/>
    </dgm:pt>
    <dgm:pt modelId="{9A875AF5-FE49-40B8-8407-B261E21B3A98}" type="pres">
      <dgm:prSet presAssocID="{9BEA4E79-FA01-4C30-9ED6-D581F1CFB73F}" presName="boxAndChildren" presStyleCnt="0"/>
      <dgm:spPr/>
    </dgm:pt>
    <dgm:pt modelId="{05210A3F-6D16-4FD0-9D9A-682FB762C617}" type="pres">
      <dgm:prSet presAssocID="{9BEA4E79-FA01-4C30-9ED6-D581F1CFB73F}" presName="parentTextBox" presStyleLbl="node1" presStyleIdx="0" presStyleCnt="2"/>
      <dgm:spPr/>
    </dgm:pt>
    <dgm:pt modelId="{DD88774D-C8BB-49A8-A875-2616A785F85D}" type="pres">
      <dgm:prSet presAssocID="{C66800C5-52EB-4EFC-B745-FEB8DAB9C39B}" presName="sp" presStyleCnt="0"/>
      <dgm:spPr/>
    </dgm:pt>
    <dgm:pt modelId="{AD820B9B-4ED0-4ECB-9B98-13DC03F8F1BA}" type="pres">
      <dgm:prSet presAssocID="{DEA700A6-4AEE-40DC-B628-982F4ADB5405}" presName="arrowAndChildren" presStyleCnt="0"/>
      <dgm:spPr/>
    </dgm:pt>
    <dgm:pt modelId="{72DB7D7E-A1D9-4057-933A-E76C1CDF6E19}" type="pres">
      <dgm:prSet presAssocID="{DEA700A6-4AEE-40DC-B628-982F4ADB5405}" presName="parentTextArrow" presStyleLbl="node1" presStyleIdx="1" presStyleCnt="2"/>
      <dgm:spPr/>
    </dgm:pt>
  </dgm:ptLst>
  <dgm:cxnLst>
    <dgm:cxn modelId="{EB19B500-6565-4E24-A573-B19083DFB306}" srcId="{0B32A9EB-84A5-45BE-84F5-51F0F26FEF80}" destId="{9BEA4E79-FA01-4C30-9ED6-D581F1CFB73F}" srcOrd="1" destOrd="0" parTransId="{E12BB740-BEE3-4FB8-8C6B-D22BA2F74DC6}" sibTransId="{CE930B28-DC2E-423A-952C-E20AE349C594}"/>
    <dgm:cxn modelId="{F2A6E435-7A17-44CC-B2D5-E1BACFA001C0}" type="presOf" srcId="{9BEA4E79-FA01-4C30-9ED6-D581F1CFB73F}" destId="{05210A3F-6D16-4FD0-9D9A-682FB762C617}" srcOrd="0" destOrd="0" presId="urn:microsoft.com/office/officeart/2005/8/layout/process4"/>
    <dgm:cxn modelId="{134763B2-32C3-4425-B0C2-CF8510E315FE}" srcId="{0B32A9EB-84A5-45BE-84F5-51F0F26FEF80}" destId="{DEA700A6-4AEE-40DC-B628-982F4ADB5405}" srcOrd="0" destOrd="0" parTransId="{07EECD47-611F-4397-8DF8-EC300A068901}" sibTransId="{C66800C5-52EB-4EFC-B745-FEB8DAB9C39B}"/>
    <dgm:cxn modelId="{C016D7C9-48BD-43C3-875F-C9A84D420290}" type="presOf" srcId="{DEA700A6-4AEE-40DC-B628-982F4ADB5405}" destId="{72DB7D7E-A1D9-4057-933A-E76C1CDF6E19}" srcOrd="0" destOrd="0" presId="urn:microsoft.com/office/officeart/2005/8/layout/process4"/>
    <dgm:cxn modelId="{EF9E71D9-AC66-4045-B1D9-3B8EE97D867A}" type="presOf" srcId="{0B32A9EB-84A5-45BE-84F5-51F0F26FEF80}" destId="{A4E3A4F7-4532-41A3-BFAD-C8DF3F8BAF0B}" srcOrd="0" destOrd="0" presId="urn:microsoft.com/office/officeart/2005/8/layout/process4"/>
    <dgm:cxn modelId="{2D59C64A-0E65-43ED-ADB6-6BF50DAE60A5}" type="presParOf" srcId="{A4E3A4F7-4532-41A3-BFAD-C8DF3F8BAF0B}" destId="{9A875AF5-FE49-40B8-8407-B261E21B3A98}" srcOrd="0" destOrd="0" presId="urn:microsoft.com/office/officeart/2005/8/layout/process4"/>
    <dgm:cxn modelId="{1D5981CE-0103-4962-BB08-C87F0C70F82F}" type="presParOf" srcId="{9A875AF5-FE49-40B8-8407-B261E21B3A98}" destId="{05210A3F-6D16-4FD0-9D9A-682FB762C617}" srcOrd="0" destOrd="0" presId="urn:microsoft.com/office/officeart/2005/8/layout/process4"/>
    <dgm:cxn modelId="{93335BCE-1F54-4072-8B2A-400D24217698}" type="presParOf" srcId="{A4E3A4F7-4532-41A3-BFAD-C8DF3F8BAF0B}" destId="{DD88774D-C8BB-49A8-A875-2616A785F85D}" srcOrd="1" destOrd="0" presId="urn:microsoft.com/office/officeart/2005/8/layout/process4"/>
    <dgm:cxn modelId="{6F3CD03B-1AF2-4DCE-84FB-CCF7CFAC14D9}" type="presParOf" srcId="{A4E3A4F7-4532-41A3-BFAD-C8DF3F8BAF0B}" destId="{AD820B9B-4ED0-4ECB-9B98-13DC03F8F1BA}" srcOrd="2" destOrd="0" presId="urn:microsoft.com/office/officeart/2005/8/layout/process4"/>
    <dgm:cxn modelId="{7412644C-F29F-48C3-8ACA-A25591115EE6}" type="presParOf" srcId="{AD820B9B-4ED0-4ECB-9B98-13DC03F8F1BA}" destId="{72DB7D7E-A1D9-4057-933A-E76C1CDF6E1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10A3F-6D16-4FD0-9D9A-682FB762C617}">
      <dsp:nvSpPr>
        <dsp:cNvPr id="0" name=""/>
        <dsp:cNvSpPr/>
      </dsp:nvSpPr>
      <dsp:spPr>
        <a:xfrm>
          <a:off x="0" y="3410021"/>
          <a:ext cx="6797675" cy="22373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Трудностите идват от ограничените ресурси от една страна и от разнородните ценности и интересите от друга страна. Поради ограничението на ресурсите не могат да бъдат напълно задоволени различните интереси на всички граждани. Трудно е животът в държавата да бъде съобразен с различните ценности. Налага се да се търси баланс чрез политическо действие.</a:t>
          </a:r>
          <a:endParaRPr lang="en-US" sz="1800" kern="1200"/>
        </a:p>
      </dsp:txBody>
      <dsp:txXfrm>
        <a:off x="0" y="3410021"/>
        <a:ext cx="6797675" cy="2237343"/>
      </dsp:txXfrm>
    </dsp:sp>
    <dsp:sp modelId="{72DB7D7E-A1D9-4057-933A-E76C1CDF6E19}">
      <dsp:nvSpPr>
        <dsp:cNvPr id="0" name=""/>
        <dsp:cNvSpPr/>
      </dsp:nvSpPr>
      <dsp:spPr>
        <a:xfrm rot="10800000">
          <a:off x="0" y="2547"/>
          <a:ext cx="6797675" cy="3441033"/>
        </a:xfrm>
        <a:prstGeom prst="upArrowCallout">
          <a:avLst/>
        </a:prstGeom>
        <a:solidFill>
          <a:schemeClr val="accent2">
            <a:hueOff val="2989823"/>
            <a:satOff val="-9297"/>
            <a:lumOff val="-137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Защо е трудно да се управлява една държава?</a:t>
          </a:r>
          <a:endParaRPr lang="en-US" sz="1800" kern="1200"/>
        </a:p>
      </dsp:txBody>
      <dsp:txXfrm rot="10800000">
        <a:off x="0" y="2547"/>
        <a:ext cx="6797675" cy="2235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9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0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0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1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6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7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8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2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8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4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34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7" r:id="rId7"/>
    <p:sldLayoutId id="2147483748" r:id="rId8"/>
    <p:sldLayoutId id="2147483749" r:id="rId9"/>
    <p:sldLayoutId id="2147483750" r:id="rId10"/>
    <p:sldLayoutId id="214748375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9CF03-9E37-4513-85C0-6EFE67C0C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8922" b="248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9157A64-F943-4B53-8DFD-100B2F948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rgbClr val="FFFFFF"/>
                </a:solidFill>
              </a:rPr>
              <a:t>Политика – изкуството на реализма</a:t>
            </a:r>
            <a:br>
              <a:rPr lang="bg-BG" dirty="0">
                <a:solidFill>
                  <a:srgbClr val="FFFFFF"/>
                </a:solidFill>
              </a:rPr>
            </a:br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221142F6-172D-4307-BF4C-611ED54BE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FFFFFF"/>
                </a:solidFill>
              </a:rPr>
              <a:t>Философия 10 клас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498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F6895F5-CE7F-4747-9A3D-8BDC993B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309" y="634946"/>
            <a:ext cx="6432434" cy="1450757"/>
          </a:xfrm>
        </p:spPr>
        <p:txBody>
          <a:bodyPr>
            <a:normAutofit/>
          </a:bodyPr>
          <a:lstStyle/>
          <a:p>
            <a:r>
              <a:rPr lang="bg-BG" b="1" dirty="0"/>
              <a:t>Какво е политика?</a:t>
            </a:r>
            <a:br>
              <a:rPr lang="bg-BG" dirty="0"/>
            </a:b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7A68CC36-FD14-497F-8ABF-E265D294F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8" r="226"/>
          <a:stretch/>
        </p:blipFill>
        <p:spPr>
          <a:xfrm>
            <a:off x="2" y="10"/>
            <a:ext cx="4635313" cy="325155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072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3E8A857B-6D0A-4162-A3B1-DB7FD69254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7" b="3936"/>
          <a:stretch/>
        </p:blipFill>
        <p:spPr>
          <a:xfrm>
            <a:off x="-1" y="3337868"/>
            <a:ext cx="4635314" cy="3062931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88916EC-A0A9-4DAF-8382-18825F6DC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308" y="2407436"/>
            <a:ext cx="6432434" cy="3461658"/>
          </a:xfrm>
        </p:spPr>
        <p:txBody>
          <a:bodyPr>
            <a:normAutofit/>
          </a:bodyPr>
          <a:lstStyle/>
          <a:p>
            <a:pPr algn="just"/>
            <a:r>
              <a:rPr lang="bg-BG" dirty="0"/>
              <a:t>За разлика от утопичните теории политиката се отличава с реализъм. Тя е начин на мислене и на действие, който балансира между различни представи за добър живот, ценности и интереси. Целта е да се постигнат възможно най-добри политически решения. Политиката е изкуството за управление на държавата.</a:t>
            </a:r>
          </a:p>
          <a:p>
            <a:endParaRPr lang="bg-B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429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5A51B45-47CD-4C58-8F13-4EB78944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bg-BG" b="1" dirty="0"/>
              <a:t>Политическа власт</a:t>
            </a: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A2D63288-471F-4C2F-A75C-095C8D24D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7" r="7054" b="-2"/>
          <a:stretch/>
        </p:blipFill>
        <p:spPr>
          <a:xfrm>
            <a:off x="20" y="10"/>
            <a:ext cx="4580077" cy="33832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7AF7D3E-713C-41A8-936A-7D8F27A84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57" r="2" b="28758"/>
          <a:stretch/>
        </p:blipFill>
        <p:spPr>
          <a:xfrm>
            <a:off x="20" y="3474720"/>
            <a:ext cx="4580077" cy="3383280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248EFE9-A65B-41F9-B9F8-B50D7AC29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bg-BG" sz="1600" dirty="0"/>
              <a:t>Аристотел определя като политическа тази власт, която се упражнява чрез съгласие. Тя се проявява чрез участието на гражданите, които са равни по природа, в обсъждане, вземане на решенията и осъществяване на действия за постигане на благополучие за цялата държава. </a:t>
            </a:r>
          </a:p>
          <a:p>
            <a:pPr algn="just">
              <a:lnSpc>
                <a:spcPct val="110000"/>
              </a:lnSpc>
            </a:pPr>
            <a:r>
              <a:rPr lang="bg-BG" sz="1600" dirty="0"/>
              <a:t>Има и друг вид власт на речена господарска, която изразява отношението между хора, които са неравни по природа господар – роб. Диктатурата е съвременния вариант  на тази власт. </a:t>
            </a:r>
          </a:p>
          <a:p>
            <a:pPr algn="just">
              <a:lnSpc>
                <a:spcPct val="110000"/>
              </a:lnSpc>
            </a:pPr>
            <a:r>
              <a:rPr lang="bg-BG" sz="1600" dirty="0"/>
              <a:t>Можем да заключим, че всяко упражняване на власт е политика. </a:t>
            </a:r>
          </a:p>
          <a:p>
            <a:pPr>
              <a:lnSpc>
                <a:spcPct val="110000"/>
              </a:lnSpc>
            </a:pPr>
            <a:endParaRPr lang="bg-BG" sz="1500" dirty="0"/>
          </a:p>
        </p:txBody>
      </p:sp>
    </p:spTree>
    <p:extLst>
      <p:ext uri="{BB962C8B-B14F-4D97-AF65-F5344CB8AC3E}">
        <p14:creationId xmlns:p14="http://schemas.microsoft.com/office/powerpoint/2010/main" val="225668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94F47B6-4E47-41CF-9D50-123B8A93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bg-BG" sz="3600" b="1">
                <a:solidFill>
                  <a:schemeClr val="bg1"/>
                </a:solidFill>
              </a:rPr>
              <a:t>Политическото действие</a:t>
            </a:r>
            <a:br>
              <a:rPr lang="bg-BG" sz="3600">
                <a:solidFill>
                  <a:schemeClr val="bg1"/>
                </a:solidFill>
              </a:rPr>
            </a:br>
            <a:endParaRPr lang="bg-BG" sz="3600">
              <a:solidFill>
                <a:schemeClr val="bg1"/>
              </a:solidFill>
            </a:endParaRPr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8537B8BE-1452-40B5-BE4E-7337AC90A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12016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971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9A38A43-B8F5-428C-80B2-F369A662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309" y="634946"/>
            <a:ext cx="6432434" cy="1450757"/>
          </a:xfrm>
        </p:spPr>
        <p:txBody>
          <a:bodyPr>
            <a:normAutofit/>
          </a:bodyPr>
          <a:lstStyle/>
          <a:p>
            <a:r>
              <a:rPr lang="bg-BG" b="1" dirty="0"/>
              <a:t>Политическото действие</a:t>
            </a:r>
            <a:br>
              <a:rPr lang="bg-BG" dirty="0"/>
            </a:br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96C0F74-D705-4264-856E-7C3A986A4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8" y="647575"/>
            <a:ext cx="4001315" cy="249377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072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4073A390-B46B-44C8-B90B-09F30A2A3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3590987"/>
            <a:ext cx="4001315" cy="2248230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4E14102-A38B-4AD0-953D-01B965F19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308" y="2407436"/>
            <a:ext cx="6432434" cy="3461658"/>
          </a:xfrm>
        </p:spPr>
        <p:txBody>
          <a:bodyPr>
            <a:normAutofit/>
          </a:bodyPr>
          <a:lstStyle/>
          <a:p>
            <a:pPr algn="just"/>
            <a:r>
              <a:rPr lang="bg-BG" dirty="0"/>
              <a:t>Политическото действие е насочено към предприемане на мерки, които са задължителни за всички и целят регулиране на съвместния живот на гражданите в държавата в ситуацията на ограничени ресурси и различни ценности и интереси. Има две основни насоки за осъществяването на политически действия – сътрудничество и съперничество.</a:t>
            </a:r>
          </a:p>
          <a:p>
            <a:endParaRPr lang="bg-B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49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93A7DD2-2525-41AF-8A2E-803B1CA5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bg-BG" sz="4100" b="1"/>
              <a:t>Политическото действие</a:t>
            </a:r>
            <a:br>
              <a:rPr lang="bg-BG" sz="4100"/>
            </a:br>
            <a:endParaRPr lang="bg-BG" sz="410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A6E896C-5BD2-476D-B198-367F60092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483" b="-2"/>
          <a:stretch/>
        </p:blipFill>
        <p:spPr>
          <a:xfrm>
            <a:off x="20" y="10"/>
            <a:ext cx="4580077" cy="33832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E687110F-C048-4849-9974-1D8A5B4E8A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3" r="2882" b="1"/>
          <a:stretch/>
        </p:blipFill>
        <p:spPr>
          <a:xfrm>
            <a:off x="20" y="3474720"/>
            <a:ext cx="4580077" cy="3383280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80072B4-09D1-4087-8E65-6C4440D0F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 algn="just"/>
            <a:r>
              <a:rPr lang="bg-BG" dirty="0"/>
              <a:t>Характерен за сътрудничеството е стремежът за решаване на проблеми по насилствен път чрез търсене на компромиси и постигане на съгласие между гражданите или държавата. </a:t>
            </a:r>
          </a:p>
          <a:p>
            <a:pPr algn="just"/>
            <a:r>
              <a:rPr lang="bg-BG" dirty="0"/>
              <a:t>Съперничеството залага на изостряне на конфликтите и противопоставяне между засегнатите страни. В този случай политиката означава сблъсък на интереси и опит за доминиране.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8452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A718ED2-44A6-437A-9AB9-A3872719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634946"/>
            <a:ext cx="5453741" cy="1450757"/>
          </a:xfrm>
        </p:spPr>
        <p:txBody>
          <a:bodyPr>
            <a:normAutofit/>
          </a:bodyPr>
          <a:lstStyle/>
          <a:p>
            <a:r>
              <a:rPr lang="bg-BG" b="1" dirty="0"/>
              <a:t>Политически партии</a:t>
            </a:r>
            <a:br>
              <a:rPr lang="bg-BG" dirty="0"/>
            </a:br>
            <a:endParaRPr lang="bg-BG" dirty="0"/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7F145274-9683-4008-9E58-E1F7A8777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6" y="1112747"/>
            <a:ext cx="2249006" cy="1563435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AD8A8F61-D9F8-4C8F-B146-283836924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740" y="1036869"/>
            <a:ext cx="2249003" cy="171519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45533" y="2267421"/>
            <a:ext cx="46634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3411C483-BF7F-401D-9B0D-3275C80EC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87" y="3405159"/>
            <a:ext cx="2210828" cy="2549328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9EC09EFA-8E60-49E3-A4F9-51C4502F7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740" y="3567239"/>
            <a:ext cx="2249006" cy="2249006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7971527-AEF4-4A67-8F1F-A9E984661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4" y="2407436"/>
            <a:ext cx="5453739" cy="346165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bg-BG" sz="1700" dirty="0"/>
              <a:t>В политиката като управление на държавата участват различни действащи лица. Най-важните от тях са политическите партии. Ако спечелят на избори, те получават възможността да участват в управлението на държавата. </a:t>
            </a:r>
          </a:p>
          <a:p>
            <a:pPr algn="just">
              <a:lnSpc>
                <a:spcPct val="110000"/>
              </a:lnSpc>
            </a:pPr>
            <a:r>
              <a:rPr lang="bg-BG" sz="1700" dirty="0"/>
              <a:t>Политическата партия е организация на граждани, която изразява и защитава определени ценности и интереси, играе роля на посредник между гражданите и държавата и се стреми към реално участие в управлението на държавата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643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2B8357F-C6A5-4E9B-948D-5477ACBB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anchor="ctr">
            <a:normAutofit/>
          </a:bodyPr>
          <a:lstStyle/>
          <a:p>
            <a:pPr algn="r"/>
            <a:r>
              <a:rPr lang="bg-BG" sz="3400"/>
              <a:t>Политическите партии изпълняват определени функции:</a:t>
            </a:r>
            <a:br>
              <a:rPr lang="bg-BG" sz="3400"/>
            </a:br>
            <a:endParaRPr lang="bg-BG" sz="34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Контейнер за съдържание 2">
            <a:extLst>
              <a:ext uri="{FF2B5EF4-FFF2-40B4-BE49-F238E27FC236}">
                <a16:creationId xmlns:a16="http://schemas.microsoft.com/office/drawing/2014/main" id="{6519A896-0AA0-491F-A026-B2722E744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5" y="291549"/>
            <a:ext cx="7298121" cy="5870712"/>
          </a:xfrm>
        </p:spPr>
        <p:txBody>
          <a:bodyPr anchor="ctr">
            <a:normAutofit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bg-BG" sz="1600" dirty="0"/>
              <a:t>Изразяват ценности и интереси на групи от граждани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bg-BG" sz="1600" dirty="0"/>
              <a:t>Обобщават интересите в политическа програма за управление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bg-BG" sz="1600" dirty="0"/>
              <a:t>Представят публично послания, които ги отличават от другите партии и изразяват основни идеи от тяхната програма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bg-BG" sz="1600" dirty="0"/>
              <a:t>Подбират, обучават и издигат хора, които да участват в органите на управление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bg-BG" sz="1600" dirty="0"/>
              <a:t>Участват в избори  с цел да спечелят участие в управлението на държавата и да приложат на практика своята програма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bg-BG" sz="1600" dirty="0"/>
              <a:t>Участието на много политически партии е белег за демократичност на държавата. Наличието на една партия е типична характеристика на тоталитарната и авторитарната държава.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bg-BG" sz="1600" dirty="0"/>
              <a:t>Политическите партии непрекъснато се развиват и променят програмите си. В зависимост от изборните резултати те могат да изберат да са в опозиция.</a:t>
            </a:r>
          </a:p>
          <a:p>
            <a:pPr>
              <a:lnSpc>
                <a:spcPct val="110000"/>
              </a:lnSpc>
            </a:pPr>
            <a:endParaRPr lang="bg-BG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535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B2F06B4-2A60-4BEC-B14E-D55D1F7FF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470463"/>
          </a:xfrm>
        </p:spPr>
        <p:txBody>
          <a:bodyPr anchor="ctr">
            <a:normAutofit/>
          </a:bodyPr>
          <a:lstStyle/>
          <a:p>
            <a:r>
              <a:rPr lang="bg-BG" sz="3600"/>
              <a:t>Благодаря за вниманието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18F43D7-A044-4CC4-A472-FBC119FC0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565" y="643466"/>
            <a:ext cx="6818427" cy="5470462"/>
          </a:xfrm>
        </p:spPr>
        <p:txBody>
          <a:bodyPr anchor="ctr">
            <a:normAutofit/>
          </a:bodyPr>
          <a:lstStyle/>
          <a:p>
            <a:r>
              <a:rPr lang="bg-BG" dirty="0"/>
              <a:t>Изготвил: Оля Георгиева</a:t>
            </a:r>
          </a:p>
          <a:p>
            <a:r>
              <a:rPr lang="bg-BG" dirty="0"/>
              <a:t>Професионална гимназия по туризъм</a:t>
            </a:r>
          </a:p>
          <a:p>
            <a:r>
              <a:rPr lang="bg-BG" dirty="0"/>
              <a:t>град Самоков</a:t>
            </a:r>
          </a:p>
          <a:p>
            <a:r>
              <a:rPr lang="bg-BG" dirty="0"/>
              <a:t>Литература: учебник по философия издателство „Просвета“</a:t>
            </a:r>
          </a:p>
          <a:p>
            <a:endParaRPr lang="bg-BG" dirty="0"/>
          </a:p>
          <a:p>
            <a:r>
              <a:rPr lang="bg-BG" dirty="0"/>
              <a:t>Изображенията са от интернет </a:t>
            </a:r>
          </a:p>
        </p:txBody>
      </p:sp>
    </p:spTree>
    <p:extLst>
      <p:ext uri="{BB962C8B-B14F-4D97-AF65-F5344CB8AC3E}">
        <p14:creationId xmlns:p14="http://schemas.microsoft.com/office/powerpoint/2010/main" val="1446040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AnalogousFromRegularSeed_2SEEDS">
      <a:dk1>
        <a:srgbClr val="000000"/>
      </a:dk1>
      <a:lt1>
        <a:srgbClr val="FFFFFF"/>
      </a:lt1>
      <a:dk2>
        <a:srgbClr val="412E24"/>
      </a:dk2>
      <a:lt2>
        <a:srgbClr val="E2E4E8"/>
      </a:lt2>
      <a:accent1>
        <a:srgbClr val="CD991C"/>
      </a:accent1>
      <a:accent2>
        <a:srgbClr val="E2622E"/>
      </a:accent2>
      <a:accent3>
        <a:srgbClr val="98A822"/>
      </a:accent3>
      <a:accent4>
        <a:srgbClr val="1C9DD0"/>
      </a:accent4>
      <a:accent5>
        <a:srgbClr val="2E64E2"/>
      </a:accent5>
      <a:accent6>
        <a:srgbClr val="5948D9"/>
      </a:accent6>
      <a:hlink>
        <a:srgbClr val="5879C7"/>
      </a:hlink>
      <a:folHlink>
        <a:srgbClr val="7F7F7F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546</Words>
  <Application>Microsoft Office PowerPoint</Application>
  <PresentationFormat>Широк екран</PresentationFormat>
  <Paragraphs>34</Paragraphs>
  <Slides>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4" baseType="lpstr">
      <vt:lpstr>Calibri</vt:lpstr>
      <vt:lpstr>Univers</vt:lpstr>
      <vt:lpstr>Univers Condensed</vt:lpstr>
      <vt:lpstr>Wingdings</vt:lpstr>
      <vt:lpstr>RetrospectVTI</vt:lpstr>
      <vt:lpstr>Политика – изкуството на реализма </vt:lpstr>
      <vt:lpstr>Какво е политика? </vt:lpstr>
      <vt:lpstr>Политическа власт</vt:lpstr>
      <vt:lpstr>Политическото действие </vt:lpstr>
      <vt:lpstr>Политическото действие </vt:lpstr>
      <vt:lpstr>Политическото действие </vt:lpstr>
      <vt:lpstr>Политически партии </vt:lpstr>
      <vt:lpstr>Политическите партии изпълняват определени функции: </vt:lpstr>
      <vt:lpstr>Благодаря за вниманието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Политика – изкуството на реализма </dc:title>
  <dc:creator>Sentinel</dc:creator>
  <cp:lastModifiedBy>Sentinel</cp:lastModifiedBy>
  <cp:revision>1</cp:revision>
  <dcterms:created xsi:type="dcterms:W3CDTF">2020-05-28T13:09:40Z</dcterms:created>
  <dcterms:modified xsi:type="dcterms:W3CDTF">2020-05-28T13:21:33Z</dcterms:modified>
</cp:coreProperties>
</file>